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13"/>
  </p:notesMasterIdLst>
  <p:handoutMasterIdLst>
    <p:handoutMasterId r:id="rId14"/>
  </p:handoutMasterIdLst>
  <p:sldIdLst>
    <p:sldId id="446" r:id="rId5"/>
    <p:sldId id="447" r:id="rId6"/>
    <p:sldId id="449" r:id="rId7"/>
    <p:sldId id="427" r:id="rId8"/>
    <p:sldId id="434" r:id="rId9"/>
    <p:sldId id="433" r:id="rId10"/>
    <p:sldId id="450" r:id="rId11"/>
    <p:sldId id="452" r:id="rId12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903"/>
  </p:normalViewPr>
  <p:slideViewPr>
    <p:cSldViewPr snapToGrid="0">
      <p:cViewPr varScale="1">
        <p:scale>
          <a:sx n="121" d="100"/>
          <a:sy n="121" d="100"/>
        </p:scale>
        <p:origin x="200" y="304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11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7194463-BB47-4B36-91B7-153B258F4D90}" type="datetime1">
              <a:rPr lang="en-GB" smtClean="0"/>
              <a:t>26/11/2022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2004FE7-BA7C-4FF4-9756-C6A1F2BCA3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B8101A6-4DD6-450C-BDEC-5915490A5285}" type="datetime1">
              <a:rPr lang="en-GB" noProof="0" smtClean="0"/>
              <a:t>26/11/2022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83F1C3-4FA3-4491-97F4-43CA9C8BDFDF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080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83F1C3-4FA3-4491-97F4-43CA9C8BDFD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4117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7921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83F1C3-4FA3-4491-97F4-43CA9C8BDFD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4322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4600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 rtlCol="0"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rtlCol="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rtlCol="0"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 rtlCol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 rtlCol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 rtlCol="0"/>
          <a:lstStyle>
            <a:lvl1pPr>
              <a:lnSpc>
                <a:spcPts val="4600"/>
              </a:lnSpc>
              <a:defRPr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 rtlCol="0"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 rtlCol="0"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A1EFD6E-39BF-4D74-9381-BC19FCC78926}" type="datetime1">
              <a:rPr lang="en-GB" noProof="0" smtClean="0"/>
              <a:t>26/11/2022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C5FADE3-B84E-4AF7-91CC-AB47E1A4361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F3EA5D2-BB7B-454C-AD60-E7ADCC7B837E}" type="datetime1">
              <a:rPr lang="en-GB" noProof="0" smtClean="0"/>
              <a:t>26/11/2022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C5FADE3-B84E-4AF7-91CC-AB47E1A4361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6B77B7B-98A2-43E7-B343-92483A4C89E0}" type="datetime1">
              <a:rPr lang="en-GB" noProof="0" smtClean="0"/>
              <a:t>26/11/2022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C5FADE3-B84E-4AF7-91CC-AB47E1A4361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799F4B1-797B-4E32-8DB8-780E3DFC7B73}" type="datetime1">
              <a:rPr lang="en-GB" noProof="0" smtClean="0"/>
              <a:t>26/11/2022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C5FADE3-B84E-4AF7-91CC-AB47E1A4361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xhere.com/en/photo/740644" TargetMode="Externa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rtlCol="0" anchor="t" anchorCtr="0">
            <a:normAutofit/>
          </a:bodyPr>
          <a:lstStyle/>
          <a:p>
            <a:pPr rtl="0"/>
            <a:r>
              <a:rPr lang="en-GB" dirty="0"/>
              <a:t>PANTONE</a:t>
            </a:r>
            <a:r>
              <a:rPr lang="en-GB" baseline="30000" dirty="0"/>
              <a:t>®</a:t>
            </a:r>
            <a:br>
              <a:rPr lang="en-GB" dirty="0"/>
            </a:br>
            <a:r>
              <a:rPr lang="en-GB" dirty="0"/>
              <a:t>COLOUR OF THE YEAR 2022</a:t>
            </a:r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erson standing on a rock while looking at the ocean wave with outstretched arms">
            <a:extLst>
              <a:ext uri="{FF2B5EF4-FFF2-40B4-BE49-F238E27FC236}">
                <a16:creationId xmlns:a16="http://schemas.microsoft.com/office/drawing/2014/main" id="{8C1A64BB-92C4-44CC-9AB7-8416F1B9BF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rgbClr val="6768AB">
              <a:alpha val="75000"/>
            </a:srgbClr>
          </a:solidFill>
        </p:spPr>
      </p:pic>
      <p:sp>
        <p:nvSpPr>
          <p:cNvPr id="9" name="Rectangle 8" descr="Shaded overlay">
            <a:extLst>
              <a:ext uri="{FF2B5EF4-FFF2-40B4-BE49-F238E27FC236}">
                <a16:creationId xmlns:a16="http://schemas.microsoft.com/office/drawing/2014/main" id="{558C501A-DC1F-4BA4-BFFA-44EF8845A3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68AB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5A981B-6487-4B00-9EAF-D0D748FA6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309" y="211873"/>
            <a:ext cx="11174819" cy="903767"/>
          </a:xfrm>
        </p:spPr>
        <p:txBody>
          <a:bodyPr rtlCol="0"/>
          <a:lstStyle/>
          <a:p>
            <a:pPr rtl="0"/>
            <a:r>
              <a:rPr lang="en-GB" b="1" dirty="0">
                <a:solidFill>
                  <a:srgbClr val="FFFF00"/>
                </a:solidFill>
                <a:latin typeface="Comic Sans MS" panose="030F0902030302020204" pitchFamily="66" charset="0"/>
                <a:cs typeface="APPLE CHANCERY" panose="03020702040506060504" pitchFamily="66" charset="-79"/>
              </a:rPr>
              <a:t>FOOD TREND UK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E36BF8-E980-469A-814D-E91B4A9AAE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136603" y="2609386"/>
            <a:ext cx="3211551" cy="3423424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3F7E3B-CE99-4770-8587-6554C15693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84756" y="1057246"/>
            <a:ext cx="4733693" cy="5165133"/>
          </a:xfrm>
        </p:spPr>
        <p:txBody>
          <a:bodyPr rtlCol="0"/>
          <a:lstStyle/>
          <a:p>
            <a:pPr rtl="0"/>
            <a:r>
              <a:rPr lang="en-GB" dirty="0">
                <a:latin typeface="Comic Sans MS" panose="030F0902030302020204" pitchFamily="66" charset="0"/>
              </a:rPr>
              <a:t>MY PRESENTATION IS BASED ON FOOD TRENDS IN THE UK.</a:t>
            </a:r>
          </a:p>
          <a:p>
            <a:pPr rtl="0"/>
            <a:endParaRPr lang="en-GB" dirty="0">
              <a:latin typeface="Comic Sans MS" panose="030F0902030302020204" pitchFamily="66" charset="0"/>
            </a:endParaRPr>
          </a:p>
          <a:p>
            <a:pPr rtl="0"/>
            <a:r>
              <a:rPr lang="en-GB" dirty="0">
                <a:latin typeface="Comic Sans MS" panose="030F0902030302020204" pitchFamily="66" charset="0"/>
              </a:rPr>
              <a:t>DATA SOURCES : UK GOVERNMENT WEBSITE ON THE DEPARTMENT FOR ENVIRONMENT, FOOD AND RURAL AFFAIRS(DEFRA) BASED ON FOOD AND FARMING. </a:t>
            </a:r>
          </a:p>
          <a:p>
            <a:pPr rtl="0"/>
            <a:endParaRPr lang="en-GB" dirty="0">
              <a:latin typeface="Comic Sans MS" panose="030F0902030302020204" pitchFamily="66" charset="0"/>
            </a:endParaRPr>
          </a:p>
          <a:p>
            <a:pPr rtl="0"/>
            <a:r>
              <a:rPr lang="en-GB" dirty="0">
                <a:latin typeface="Comic Sans MS" panose="030F0902030302020204" pitchFamily="66" charset="0"/>
              </a:rPr>
              <a:t>MY PURPOSE IS TO DEMONSTRATE TRENDS BASED ON THIS DATA TO FIND THE LEVEL OF CONSUMPTION OF DRIED RICE BETWEEN THE AGES OF 30 AND OVER. </a:t>
            </a:r>
          </a:p>
          <a:p>
            <a:pPr rtl="0"/>
            <a:endParaRPr lang="en-GB" dirty="0">
              <a:latin typeface="Comic Sans MS" panose="030F0902030302020204" pitchFamily="66" charset="0"/>
            </a:endParaRPr>
          </a:p>
          <a:p>
            <a:pPr rtl="0"/>
            <a:endParaRPr lang="en-GB" dirty="0"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51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69464"/>
            <a:ext cx="3114262" cy="1179576"/>
          </a:xfrm>
        </p:spPr>
        <p:txBody>
          <a:bodyPr rtlCol="0">
            <a:normAutofit/>
          </a:bodyPr>
          <a:lstStyle/>
          <a:p>
            <a:pPr rtl="0"/>
            <a:r>
              <a:rPr lang="en-GB" dirty="0">
                <a:latin typeface="Comic Sans MS" panose="030F0902030302020204" pitchFamily="66" charset="0"/>
              </a:rPr>
              <a:t>FOOD TREND</a:t>
            </a:r>
          </a:p>
        </p:txBody>
      </p:sp>
      <p:pic>
        <p:nvPicPr>
          <p:cNvPr id="16" name="Picture Placeholder 15" descr="Sushi and tempura">
            <a:extLst>
              <a:ext uri="{FF2B5EF4-FFF2-40B4-BE49-F238E27FC236}">
                <a16:creationId xmlns:a16="http://schemas.microsoft.com/office/drawing/2014/main" id="{06C418C8-E4DE-443D-B15E-21726F9C39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7231" r="27231"/>
          <a:stretch/>
        </p:blipFill>
        <p:spPr>
          <a:xfrm>
            <a:off x="4279900" y="1463675"/>
            <a:ext cx="1498600" cy="2193925"/>
          </a:xfrm>
        </p:spPr>
      </p:pic>
      <p:pic>
        <p:nvPicPr>
          <p:cNvPr id="19" name="Picture Placeholder 18" descr="Colour swatch lotus">
            <a:extLst>
              <a:ext uri="{FF2B5EF4-FFF2-40B4-BE49-F238E27FC236}">
                <a16:creationId xmlns:a16="http://schemas.microsoft.com/office/drawing/2014/main" id="{FC598C8E-741E-4163-8963-6732DA270C8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l="105" r="105"/>
          <a:stretch/>
        </p:blipFill>
        <p:spPr>
          <a:xfrm>
            <a:off x="6227064" y="1463040"/>
            <a:ext cx="1499616" cy="2194560"/>
          </a:xfrm>
        </p:spPr>
      </p:pic>
      <p:pic>
        <p:nvPicPr>
          <p:cNvPr id="21" name="Picture Placeholder 20" descr="Food on a bowl">
            <a:extLst>
              <a:ext uri="{FF2B5EF4-FFF2-40B4-BE49-F238E27FC236}">
                <a16:creationId xmlns:a16="http://schemas.microsoft.com/office/drawing/2014/main" id="{0ADDB0E7-631D-426A-9C78-9809C437D02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l="27227" r="27227"/>
          <a:stretch/>
        </p:blipFill>
        <p:spPr>
          <a:xfrm>
            <a:off x="8174736" y="1463040"/>
            <a:ext cx="1499616" cy="2194560"/>
          </a:xfrm>
        </p:spPr>
      </p:pic>
      <p:pic>
        <p:nvPicPr>
          <p:cNvPr id="23" name="Picture Placeholder 22" descr="Colour swatch dried moss">
            <a:extLst>
              <a:ext uri="{FF2B5EF4-FFF2-40B4-BE49-F238E27FC236}">
                <a16:creationId xmlns:a16="http://schemas.microsoft.com/office/drawing/2014/main" id="{18BD0AE2-C2A1-48BC-A9AA-091D1B136EC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l="257" r="257"/>
          <a:stretch/>
        </p:blipFill>
        <p:spPr>
          <a:xfrm>
            <a:off x="10122408" y="1463040"/>
            <a:ext cx="1499616" cy="2194560"/>
          </a:xfrm>
        </p:spPr>
      </p:pic>
      <p:pic>
        <p:nvPicPr>
          <p:cNvPr id="25" name="Picture Placeholder 24" descr="Colour swatch very peri">
            <a:extLst>
              <a:ext uri="{FF2B5EF4-FFF2-40B4-BE49-F238E27FC236}">
                <a16:creationId xmlns:a16="http://schemas.microsoft.com/office/drawing/2014/main" id="{ECA4A7D6-54B1-4F53-A806-BFCE9620310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7"/>
          <a:srcRect l="105" r="105"/>
          <a:stretch/>
        </p:blipFill>
        <p:spPr>
          <a:xfrm>
            <a:off x="4279392" y="4087368"/>
            <a:ext cx="1499616" cy="2194560"/>
          </a:xfrm>
        </p:spPr>
      </p:pic>
      <p:pic>
        <p:nvPicPr>
          <p:cNvPr id="27" name="Picture Placeholder 26" descr="Colour swatch granite green">
            <a:extLst>
              <a:ext uri="{FF2B5EF4-FFF2-40B4-BE49-F238E27FC236}">
                <a16:creationId xmlns:a16="http://schemas.microsoft.com/office/drawing/2014/main" id="{B032D337-92A4-4062-B569-4A8E78D2DD7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8"/>
          <a:srcRect l="105" r="105"/>
          <a:stretch/>
        </p:blipFill>
        <p:spPr>
          <a:xfrm>
            <a:off x="6227064" y="4087368"/>
            <a:ext cx="1499616" cy="2194560"/>
          </a:xfrm>
        </p:spPr>
      </p:pic>
      <p:pic>
        <p:nvPicPr>
          <p:cNvPr id="30" name="Picture Placeholder 29" descr="Sushi picked up with chopsticks">
            <a:extLst>
              <a:ext uri="{FF2B5EF4-FFF2-40B4-BE49-F238E27FC236}">
                <a16:creationId xmlns:a16="http://schemas.microsoft.com/office/drawing/2014/main" id="{52B762D2-C8CC-477D-87FA-F34749DA105A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9"/>
          <a:srcRect l="27244" r="27244"/>
          <a:stretch/>
        </p:blipFill>
        <p:spPr>
          <a:xfrm>
            <a:off x="8174736" y="4087368"/>
            <a:ext cx="1499616" cy="2194560"/>
          </a:xfrm>
        </p:spPr>
      </p:pic>
      <p:pic>
        <p:nvPicPr>
          <p:cNvPr id="32" name="Picture Placeholder 31" descr="Colour swatch elderberry">
            <a:extLst>
              <a:ext uri="{FF2B5EF4-FFF2-40B4-BE49-F238E27FC236}">
                <a16:creationId xmlns:a16="http://schemas.microsoft.com/office/drawing/2014/main" id="{4C52D5C4-B717-4DE1-ABCD-BC8CF65800E1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10"/>
          <a:srcRect l="52" r="52"/>
          <a:stretch/>
        </p:blipFill>
        <p:spPr>
          <a:xfrm>
            <a:off x="10122408" y="4087368"/>
            <a:ext cx="1499616" cy="2194560"/>
          </a:xfrm>
        </p:spPr>
      </p:pic>
    </p:spTree>
    <p:extLst>
      <p:ext uri="{BB962C8B-B14F-4D97-AF65-F5344CB8AC3E}">
        <p14:creationId xmlns:p14="http://schemas.microsoft.com/office/powerpoint/2010/main" val="2382148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44986A6-583D-4323-BBE6-0C4C3B146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 rtlCol="0"/>
          <a:lstStyle/>
          <a:p>
            <a:pPr rtl="0"/>
            <a:r>
              <a:rPr lang="en-GB" dirty="0"/>
              <a:t>FOOD TRENDS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91B0F8-EDCA-43C7-A602-F46DA2202A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779776"/>
            <a:ext cx="3465576" cy="3255264"/>
          </a:xfrm>
        </p:spPr>
        <p:txBody>
          <a:bodyPr rtlCol="0">
            <a:noAutofit/>
          </a:bodyPr>
          <a:lstStyle/>
          <a:p>
            <a:pPr rtl="0"/>
            <a:r>
              <a:rPr lang="en-GB" dirty="0"/>
              <a:t>AGE GROUPS: 30 AND ABOVE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DATASETS: 3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DATAOUTPUTS: 3</a:t>
            </a:r>
          </a:p>
          <a:p>
            <a:pPr rtl="0"/>
            <a:endParaRPr lang="en-GB" dirty="0"/>
          </a:p>
        </p:txBody>
      </p:sp>
      <p:pic>
        <p:nvPicPr>
          <p:cNvPr id="31" name="Picture Placeholder 12" descr="Small group dining outdoors">
            <a:extLst>
              <a:ext uri="{FF2B5EF4-FFF2-40B4-BE49-F238E27FC236}">
                <a16:creationId xmlns:a16="http://schemas.microsoft.com/office/drawing/2014/main" id="{E6A8DD7D-03FE-4E34-BC50-4488924D5D8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2837" r="12837"/>
          <a:stretch/>
        </p:blipFill>
        <p:spPr>
          <a:xfrm>
            <a:off x="4254500" y="0"/>
            <a:ext cx="7480300" cy="6858000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1CB42D-A527-44ED-ADE2-30B3266BA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8177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7C909B-0AD0-483C-AAC3-96A0A3D16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 rtlCol="0"/>
          <a:lstStyle/>
          <a:p>
            <a:pPr rtl="0"/>
            <a:r>
              <a:rPr lang="en-GB" dirty="0"/>
              <a:t>FOOD TREND UK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4013F-D2A9-4715-ACE2-3720EA35B8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779776"/>
            <a:ext cx="3465576" cy="3737756"/>
          </a:xfrm>
        </p:spPr>
        <p:txBody>
          <a:bodyPr rtlCol="0"/>
          <a:lstStyle/>
          <a:p>
            <a:pPr algn="l"/>
            <a:r>
              <a:rPr lang="en-GB" b="1" i="0" dirty="0">
                <a:solidFill>
                  <a:srgbClr val="FF0000"/>
                </a:solidFill>
                <a:effectLst/>
                <a:latin typeface="Comic Sans MS" panose="030F0902030302020204" pitchFamily="66" charset="0"/>
              </a:rPr>
              <a:t>We can see the huge drop in the consumption of dried rice between 2016/17 and suddenly went back up again between 2017/18</a:t>
            </a:r>
          </a:p>
          <a:p>
            <a:pPr algn="l"/>
            <a:r>
              <a:rPr lang="en-GB" b="1" i="0" dirty="0">
                <a:solidFill>
                  <a:srgbClr val="FF0000"/>
                </a:solidFill>
                <a:effectLst/>
                <a:latin typeface="Comic Sans MS" panose="030F0902030302020204" pitchFamily="66" charset="0"/>
              </a:rPr>
              <a:t>The year 201617 has the lowest consumption of dried rice, while 2015 and 201516 has the highest consumption of dried rice.</a:t>
            </a:r>
          </a:p>
        </p:txBody>
      </p:sp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025F302E-F817-4901-88E0-088AAEB6D59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9297" b="9297"/>
          <a:stretch/>
        </p:blipFill>
        <p:spPr>
          <a:xfrm>
            <a:off x="4687505" y="891381"/>
            <a:ext cx="6575425" cy="5075237"/>
          </a:xfrm>
        </p:spPr>
      </p:pic>
    </p:spTree>
    <p:extLst>
      <p:ext uri="{BB962C8B-B14F-4D97-AF65-F5344CB8AC3E}">
        <p14:creationId xmlns:p14="http://schemas.microsoft.com/office/powerpoint/2010/main" val="1881260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rtlCol="0"/>
          <a:lstStyle/>
          <a:p>
            <a:pPr rtl="0"/>
            <a:r>
              <a:rPr lang="en-GB" dirty="0">
                <a:solidFill>
                  <a:srgbClr val="FF0000"/>
                </a:solidFill>
                <a:latin typeface="Comic Sans MS" panose="030F0902030302020204" pitchFamily="66" charset="0"/>
              </a:rPr>
              <a:t>FOOD TREND UK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489200"/>
            <a:ext cx="5202936" cy="3547872"/>
          </a:xfrm>
        </p:spPr>
        <p:txBody>
          <a:bodyPr rtlCol="0"/>
          <a:lstStyle/>
          <a:p>
            <a:pPr algn="l"/>
            <a:r>
              <a:rPr lang="en-GB" b="1" i="0" dirty="0">
                <a:solidFill>
                  <a:srgbClr val="FF0000"/>
                </a:solidFill>
                <a:effectLst/>
                <a:latin typeface="Comic Sans MS" panose="030F0902030302020204" pitchFamily="66" charset="0"/>
              </a:rPr>
              <a:t>This data provides the consumption of dried rice between all ages, and from the subplot provided, ages 30-39 have the highest intake of dried rice and especially during 2015 which reflects on the above subplot of the highest consumption between 2015 and also 201516, Ages 75_and_over have the lowest consumption of dried rice between all ages.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176E307-8C2F-4787-9905-7583953AA81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7938" r="7938"/>
          <a:stretch/>
        </p:blipFill>
        <p:spPr>
          <a:xfrm>
            <a:off x="5505856" y="-564204"/>
            <a:ext cx="7162799" cy="7422204"/>
          </a:xfrm>
        </p:spPr>
      </p:pic>
    </p:spTree>
    <p:extLst>
      <p:ext uri="{BB962C8B-B14F-4D97-AF65-F5344CB8AC3E}">
        <p14:creationId xmlns:p14="http://schemas.microsoft.com/office/powerpoint/2010/main" val="2943388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89674-3EA6-94C3-91F6-C98FF435E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1CDC48-D992-AFA0-0E84-7D7BFFF016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505838"/>
            <a:ext cx="5202936" cy="553123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BF4418E-864D-68F8-FB4A-EA91F3A2B8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7938" r="7938"/>
          <a:stretch>
            <a:fillRect/>
          </a:stretch>
        </p:blipFill>
        <p:spPr>
          <a:xfrm>
            <a:off x="252919" y="1"/>
            <a:ext cx="11079037" cy="6858000"/>
          </a:xfrm>
        </p:spPr>
      </p:pic>
    </p:spTree>
    <p:extLst>
      <p:ext uri="{BB962C8B-B14F-4D97-AF65-F5344CB8AC3E}">
        <p14:creationId xmlns:p14="http://schemas.microsoft.com/office/powerpoint/2010/main" val="1758606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DB2F3D-83C8-0A9C-5A90-8DE6A0A17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805" y="65122"/>
            <a:ext cx="4416358" cy="81712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Comic Sans MS" panose="030F0902030302020204" pitchFamily="66" charset="0"/>
              </a:rPr>
              <a:t>CONCLUSION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67E7E81F-FB7A-FB77-B758-F2E40A9AA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7471" y="882245"/>
            <a:ext cx="11186809" cy="6860972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n-GB" sz="3200" b="1" i="0" dirty="0">
                <a:solidFill>
                  <a:srgbClr val="FF0000"/>
                </a:solidFill>
                <a:effectLst/>
                <a:latin typeface="Comic Sans MS" panose="030F0902030302020204" pitchFamily="66" charset="0"/>
              </a:rPr>
              <a:t>There is a lot of differences between the different age groups and over a long period of time, </a:t>
            </a:r>
            <a:r>
              <a:rPr lang="en-GB" sz="3200" b="1" dirty="0">
                <a:solidFill>
                  <a:srgbClr val="FF0000"/>
                </a:solidFill>
                <a:latin typeface="Comic Sans MS" panose="030F0902030302020204" pitchFamily="66" charset="0"/>
              </a:rPr>
              <a:t>I</a:t>
            </a:r>
            <a:r>
              <a:rPr lang="en-GB" sz="3200" b="1" i="0" dirty="0">
                <a:solidFill>
                  <a:srgbClr val="FF0000"/>
                </a:solidFill>
                <a:effectLst/>
                <a:latin typeface="Comic Sans MS" panose="030F0902030302020204" pitchFamily="66" charset="0"/>
              </a:rPr>
              <a:t> noticed a huge drop in the consumption of dried rice for ages 30-39, from 2016-17, but suddenly picked back up greatly between 2017-18. Ages 40-49 does not have that very much difference in the consumption from the data shown, another noticeable point are for the Ages 75 and above, </a:t>
            </a:r>
            <a:r>
              <a:rPr lang="en-GB" sz="3200" b="1" dirty="0">
                <a:solidFill>
                  <a:srgbClr val="FF0000"/>
                </a:solidFill>
                <a:latin typeface="Comic Sans MS" panose="030F0902030302020204" pitchFamily="66" charset="0"/>
              </a:rPr>
              <a:t>I</a:t>
            </a:r>
            <a:r>
              <a:rPr lang="en-GB" sz="3200" b="1" i="0" dirty="0">
                <a:solidFill>
                  <a:srgbClr val="FF0000"/>
                </a:solidFill>
                <a:effectLst/>
                <a:latin typeface="Comic Sans MS" panose="030F0902030302020204" pitchFamily="66" charset="0"/>
              </a:rPr>
              <a:t> noticed the consumed less over the Years but more was consumed during, 2012 and, also between 2018-19.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409173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605075_TF78479028_Win32" id="{468DEE6C-74B7-4C4F-AFDF-900F4959E344}" vid="{D0CD087D-3784-4051-993A-DCD320E11131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605075_TF78479028_Win32" id="{468DEE6C-74B7-4C4F-AFDF-900F4959E344}" vid="{B0135648-3A67-4268-9BA1-044BA5FC9795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605075_TF78479028_Win32" id="{468DEE6C-74B7-4C4F-AFDF-900F4959E344}" vid="{1980BB4A-C572-4B5E-9030-AE366E4DC02E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605075_TF78479028_Win32" id="{468DEE6C-74B7-4C4F-AFDF-900F4959E344}" vid="{633C6420-6C6E-4D6F-8915-1E4716AC76E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Balancing Act</Template>
  <TotalTime>842</TotalTime>
  <Words>307</Words>
  <Application>Microsoft Macintosh PowerPoint</Application>
  <PresentationFormat>Widescreen</PresentationFormat>
  <Paragraphs>27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Calibri</vt:lpstr>
      <vt:lpstr>Comic Sans MS</vt:lpstr>
      <vt:lpstr>Segoe UI</vt:lpstr>
      <vt:lpstr>Segoe UI Light</vt:lpstr>
      <vt:lpstr>Balancing Act</vt:lpstr>
      <vt:lpstr>Wellspring</vt:lpstr>
      <vt:lpstr>Star of the show</vt:lpstr>
      <vt:lpstr>Amusements</vt:lpstr>
      <vt:lpstr>PANTONE® COLOUR OF THE YEAR 2022</vt:lpstr>
      <vt:lpstr>FOOD TREND UK</vt:lpstr>
      <vt:lpstr>FOOD TREND</vt:lpstr>
      <vt:lpstr>FOOD TRENDS</vt:lpstr>
      <vt:lpstr>FOOD TREND UK</vt:lpstr>
      <vt:lpstr>FOOD TREND UK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PANTONE® COLOUR OF THE YEAR 2022</dc:title>
  <dc:creator>Abraham Ofolu</dc:creator>
  <cp:lastModifiedBy>Abraham Ofolu</cp:lastModifiedBy>
  <cp:revision>2</cp:revision>
  <dcterms:created xsi:type="dcterms:W3CDTF">2022-11-25T13:31:58Z</dcterms:created>
  <dcterms:modified xsi:type="dcterms:W3CDTF">2022-11-26T21:32:43Z</dcterms:modified>
</cp:coreProperties>
</file>